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1" r:id="rId4"/>
    <p:sldId id="263" r:id="rId5"/>
    <p:sldId id="262" r:id="rId6"/>
    <p:sldId id="256" r:id="rId7"/>
    <p:sldId id="258" r:id="rId8"/>
    <p:sldId id="288" r:id="rId9"/>
    <p:sldId id="280" r:id="rId10"/>
    <p:sldId id="283" r:id="rId11"/>
    <p:sldId id="286" r:id="rId12"/>
    <p:sldId id="287"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CC99FF"/>
    <a:srgbClr val="CCCCFF"/>
    <a:srgbClr val="DDDDDD"/>
    <a:srgbClr val="B2B2B2"/>
    <a:srgbClr val="99FF99"/>
    <a:srgbClr val="FFCC66"/>
    <a:srgbClr val="9966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98B6A5-FDD2-43CF-B64C-681908E96FE8}"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325401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98B6A5-FDD2-43CF-B64C-681908E96FE8}"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268845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98B6A5-FDD2-43CF-B64C-681908E96FE8}"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239021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55357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40405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56588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86033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79862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785020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4154678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5154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98B6A5-FDD2-43CF-B64C-681908E96FE8}"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104116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28145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577648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4701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963378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512926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780608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420579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80245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691042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88787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98B6A5-FDD2-43CF-B64C-681908E96FE8}"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1105585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778484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257926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82599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155909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98B6A5-FDD2-43CF-B64C-681908E96FE8}"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47516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98B6A5-FDD2-43CF-B64C-681908E96FE8}" type="datetimeFigureOut">
              <a:rPr lang="en-GB" smtClean="0"/>
              <a:t>22/06/2020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276103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98B6A5-FDD2-43CF-B64C-681908E96FE8}" type="datetimeFigureOut">
              <a:rPr lang="en-GB" smtClean="0"/>
              <a:t>22/06/2020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414544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B6A5-FDD2-43CF-B64C-681908E96FE8}" type="datetimeFigureOut">
              <a:rPr lang="en-GB" smtClean="0"/>
              <a:t>22/06/2020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371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98B6A5-FDD2-43CF-B64C-681908E96FE8}"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351295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98B6A5-FDD2-43CF-B64C-681908E96FE8}"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8B306-C935-4212-BF3A-A4F97BA52340}" type="slidenum">
              <a:rPr lang="en-GB" smtClean="0"/>
              <a:t>‹#›</a:t>
            </a:fld>
            <a:endParaRPr lang="en-GB"/>
          </a:p>
        </p:txBody>
      </p:sp>
    </p:spTree>
    <p:extLst>
      <p:ext uri="{BB962C8B-B14F-4D97-AF65-F5344CB8AC3E}">
        <p14:creationId xmlns:p14="http://schemas.microsoft.com/office/powerpoint/2010/main" val="234979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1">
                <a:lumMod val="5000"/>
                <a:lumOff val="95000"/>
              </a:schemeClr>
            </a:gs>
            <a:gs pos="49000">
              <a:srgbClr val="FFCCFF"/>
            </a:gs>
            <a:gs pos="81000">
              <a:srgbClr val="FFC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B6A5-FDD2-43CF-B64C-681908E96FE8}" type="datetimeFigureOut">
              <a:rPr lang="en-GB" smtClean="0"/>
              <a:t>22/06/2020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8B306-C935-4212-BF3A-A4F97BA52340}" type="slidenum">
              <a:rPr lang="en-GB" smtClean="0"/>
              <a:t>‹#›</a:t>
            </a:fld>
            <a:endParaRPr lang="en-GB"/>
          </a:p>
        </p:txBody>
      </p:sp>
    </p:spTree>
    <p:extLst>
      <p:ext uri="{BB962C8B-B14F-4D97-AF65-F5344CB8AC3E}">
        <p14:creationId xmlns:p14="http://schemas.microsoft.com/office/powerpoint/2010/main" val="138070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1">
                <a:lumMod val="5000"/>
                <a:lumOff val="95000"/>
              </a:schemeClr>
            </a:gs>
            <a:gs pos="49000">
              <a:srgbClr val="FFCCFF"/>
            </a:gs>
            <a:gs pos="81000">
              <a:srgbClr val="FFC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698895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1">
                <a:lumMod val="5000"/>
                <a:lumOff val="95000"/>
              </a:schemeClr>
            </a:gs>
            <a:gs pos="49000">
              <a:srgbClr val="FFCCFF"/>
            </a:gs>
            <a:gs pos="81000">
              <a:srgbClr val="FFCCFF"/>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C43C518-2E58-4E98-8F61-29A47E1D445A}" type="datetimeFigureOut">
              <a:rPr lang="en-GB" smtClean="0">
                <a:solidFill>
                  <a:prstClr val="black">
                    <a:tint val="75000"/>
                  </a:prstClr>
                </a:solidFill>
              </a:rPr>
              <a:pPr defTabSz="457200"/>
              <a:t>22/06/2020</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2B0018D-5503-4B9E-8996-530C5B2D4BAD}"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2285086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22318" y="870224"/>
            <a:ext cx="7886700" cy="1325563"/>
          </a:xfrm>
        </p:spPr>
        <p:txBody>
          <a:bodyPr>
            <a:normAutofit fontScale="90000"/>
          </a:bodyPr>
          <a:lstStyle/>
          <a:p>
            <a:r>
              <a:rPr lang="en-US" dirty="0" smtClean="0">
                <a:latin typeface="Comic Sans MS" panose="030F0702030302020204" pitchFamily="66" charset="0"/>
              </a:rPr>
              <a:t>Before you continue turn this PowerPoint into a slide show by clicking on the following icon at the bottom of your screen:</a:t>
            </a:r>
            <a:r>
              <a:rPr lang="en-US" dirty="0" smtClean="0"/>
              <a:t/>
            </a:r>
            <a:br>
              <a:rPr lang="en-US" dirty="0" smtClean="0"/>
            </a:br>
            <a:endParaRPr lang="en-GB" dirty="0"/>
          </a:p>
        </p:txBody>
      </p:sp>
      <p:pic>
        <p:nvPicPr>
          <p:cNvPr id="5" name="Picture 4"/>
          <p:cNvPicPr>
            <a:picLocks noChangeAspect="1"/>
          </p:cNvPicPr>
          <p:nvPr/>
        </p:nvPicPr>
        <p:blipFill>
          <a:blip r:embed="rId2"/>
          <a:stretch>
            <a:fillRect/>
          </a:stretch>
        </p:blipFill>
        <p:spPr>
          <a:xfrm>
            <a:off x="2321647" y="2452731"/>
            <a:ext cx="1365622" cy="890093"/>
          </a:xfrm>
          <a:prstGeom prst="rect">
            <a:avLst/>
          </a:prstGeom>
        </p:spPr>
      </p:pic>
      <p:pic>
        <p:nvPicPr>
          <p:cNvPr id="6" name="Picture 5"/>
          <p:cNvPicPr>
            <a:picLocks noChangeAspect="1"/>
          </p:cNvPicPr>
          <p:nvPr/>
        </p:nvPicPr>
        <p:blipFill>
          <a:blip r:embed="rId3"/>
          <a:stretch>
            <a:fillRect/>
          </a:stretch>
        </p:blipFill>
        <p:spPr>
          <a:xfrm>
            <a:off x="3756436" y="3273412"/>
            <a:ext cx="6352583" cy="3237257"/>
          </a:xfrm>
          <a:prstGeom prst="rect">
            <a:avLst/>
          </a:prstGeom>
        </p:spPr>
      </p:pic>
      <p:sp>
        <p:nvSpPr>
          <p:cNvPr id="7" name="TextBox 6"/>
          <p:cNvSpPr txBox="1"/>
          <p:nvPr/>
        </p:nvSpPr>
        <p:spPr>
          <a:xfrm>
            <a:off x="2058264" y="4650378"/>
            <a:ext cx="3396343" cy="1384995"/>
          </a:xfrm>
          <a:prstGeom prst="rect">
            <a:avLst/>
          </a:prstGeom>
          <a:noFill/>
        </p:spPr>
        <p:txBody>
          <a:bodyPr wrap="square" rtlCol="0">
            <a:spAutoFit/>
          </a:bodyPr>
          <a:lstStyle/>
          <a:p>
            <a:pPr defTabSz="457200"/>
            <a:r>
              <a:rPr lang="en-US" sz="2800" dirty="0">
                <a:solidFill>
                  <a:prstClr val="black"/>
                </a:solidFill>
                <a:latin typeface="Comic Sans MS" panose="030F0702030302020204" pitchFamily="66" charset="0"/>
              </a:rPr>
              <a:t>Click on the screen to move onto the next slide.</a:t>
            </a:r>
            <a:endParaRPr lang="en-GB" sz="28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4270616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305650"/>
            <a:ext cx="10515600" cy="1325563"/>
          </a:xfrm>
        </p:spPr>
        <p:txBody>
          <a:bodyPr>
            <a:noAutofit/>
          </a:bodyPr>
          <a:lstStyle/>
          <a:p>
            <a:r>
              <a:rPr lang="en-US" sz="3600" dirty="0" smtClean="0">
                <a:latin typeface="Comic Sans MS" panose="030F0702030302020204" pitchFamily="66" charset="0"/>
              </a:rPr>
              <a:t>Your work for this lesson is to draw your own image of Mary and use the title that you created from your lesson two weeks ago, to label your picture. </a:t>
            </a:r>
            <a:br>
              <a:rPr lang="en-US" sz="3600" dirty="0" smtClean="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r>
              <a:rPr lang="en-US" sz="3600" dirty="0" smtClean="0">
                <a:latin typeface="Comic Sans MS" panose="030F0702030302020204" pitchFamily="66" charset="0"/>
              </a:rPr>
              <a:t>Write a reflection for your image; does it have a special meaning?</a:t>
            </a:r>
            <a:endParaRPr lang="en-GB" sz="3600" dirty="0">
              <a:latin typeface="Comic Sans MS" panose="030F0702030302020204" pitchFamily="66" charset="0"/>
            </a:endParaRPr>
          </a:p>
        </p:txBody>
      </p:sp>
    </p:spTree>
    <p:extLst>
      <p:ext uri="{BB962C8B-B14F-4D97-AF65-F5344CB8AC3E}">
        <p14:creationId xmlns:p14="http://schemas.microsoft.com/office/powerpoint/2010/main" val="110205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Well done!</a:t>
            </a:r>
            <a:br>
              <a:rPr lang="en-US" dirty="0" smtClean="0">
                <a:latin typeface="Comic Sans MS" panose="030F0702030302020204" pitchFamily="66" charset="0"/>
              </a:rPr>
            </a:br>
            <a:r>
              <a:rPr lang="en-US" dirty="0" smtClean="0">
                <a:latin typeface="Comic Sans MS" panose="030F0702030302020204" pitchFamily="66" charset="0"/>
              </a:rPr>
              <a:t>You have worked hard this lesson.</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sp>
        <p:nvSpPr>
          <p:cNvPr id="4" name="5-Point Star 3"/>
          <p:cNvSpPr/>
          <p:nvPr/>
        </p:nvSpPr>
        <p:spPr>
          <a:xfrm>
            <a:off x="3657600" y="444137"/>
            <a:ext cx="522515" cy="4789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824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32" y="1566204"/>
            <a:ext cx="10515600" cy="5050970"/>
          </a:xfrm>
        </p:spPr>
        <p:txBody>
          <a:bodyPr>
            <a:normAutofit fontScale="90000"/>
          </a:bodyPr>
          <a:lstStyle/>
          <a:p>
            <a:pPr algn="ctr"/>
            <a:r>
              <a:rPr lang="en-US" sz="3600" u="sng" dirty="0" smtClean="0">
                <a:latin typeface="Comic Sans MS" panose="030F0702030302020204" pitchFamily="66" charset="0"/>
              </a:rPr>
              <a:t>RE</a:t>
            </a:r>
            <a:br>
              <a:rPr lang="en-US" sz="3600" u="sng" dirty="0" smtClean="0">
                <a:latin typeface="Comic Sans MS" panose="030F0702030302020204" pitchFamily="66" charset="0"/>
              </a:rPr>
            </a:br>
            <a:r>
              <a:rPr lang="en-US" sz="3600" u="sng" dirty="0" smtClean="0">
                <a:latin typeface="Comic Sans MS" panose="030F0702030302020204" pitchFamily="66" charset="0"/>
              </a:rPr>
              <a:t>As this is your RE lesson you may want to start this lesson with a prayer.</a:t>
            </a:r>
            <a:r>
              <a:rPr lang="en-US" dirty="0" smtClean="0"/>
              <a:t/>
            </a:r>
            <a:br>
              <a:rPr lang="en-US" dirty="0" smtClean="0"/>
            </a:br>
            <a:r>
              <a:rPr lang="en-US" sz="3600" dirty="0">
                <a:solidFill>
                  <a:prstClr val="black"/>
                </a:solidFill>
              </a:rPr>
              <a:t/>
            </a:r>
            <a:br>
              <a:rPr lang="en-US" sz="3600" dirty="0">
                <a:solidFill>
                  <a:prstClr val="black"/>
                </a:solidFill>
              </a:rPr>
            </a:br>
            <a:r>
              <a:rPr lang="en-GB" sz="2700" dirty="0">
                <a:latin typeface="Comic Sans MS" panose="030F0702030302020204" pitchFamily="66" charset="0"/>
              </a:rPr>
              <a:t>Hail, Holy Queen, Mother of Mercy; </a:t>
            </a:r>
            <a:br>
              <a:rPr lang="en-GB" sz="2700" dirty="0">
                <a:latin typeface="Comic Sans MS" panose="030F0702030302020204" pitchFamily="66" charset="0"/>
              </a:rPr>
            </a:br>
            <a:r>
              <a:rPr lang="en-GB" sz="2700" dirty="0">
                <a:latin typeface="Comic Sans MS" panose="030F0702030302020204" pitchFamily="66" charset="0"/>
              </a:rPr>
              <a:t>Hail, our life, our sweetness and our hope! </a:t>
            </a:r>
            <a:br>
              <a:rPr lang="en-GB" sz="2700" dirty="0">
                <a:latin typeface="Comic Sans MS" panose="030F0702030302020204" pitchFamily="66" charset="0"/>
              </a:rPr>
            </a:br>
            <a:r>
              <a:rPr lang="en-GB" sz="2700" dirty="0">
                <a:latin typeface="Comic Sans MS" panose="030F0702030302020204" pitchFamily="66" charset="0"/>
              </a:rPr>
              <a:t>To thee do we cry, poor banished children of Eve. </a:t>
            </a:r>
            <a:br>
              <a:rPr lang="en-GB" sz="2700" dirty="0">
                <a:latin typeface="Comic Sans MS" panose="030F0702030302020204" pitchFamily="66" charset="0"/>
              </a:rPr>
            </a:br>
            <a:r>
              <a:rPr lang="en-GB" sz="2700" dirty="0">
                <a:latin typeface="Comic Sans MS" panose="030F0702030302020204" pitchFamily="66" charset="0"/>
              </a:rPr>
              <a:t>To thee do we send up our sighs, </a:t>
            </a:r>
            <a:br>
              <a:rPr lang="en-GB" sz="2700" dirty="0">
                <a:latin typeface="Comic Sans MS" panose="030F0702030302020204" pitchFamily="66" charset="0"/>
              </a:rPr>
            </a:br>
            <a:r>
              <a:rPr lang="en-GB" sz="2700" dirty="0">
                <a:latin typeface="Comic Sans MS" panose="030F0702030302020204" pitchFamily="66" charset="0"/>
              </a:rPr>
              <a:t>mourning and weeping in this valley of tears! </a:t>
            </a:r>
            <a:br>
              <a:rPr lang="en-GB" sz="2700" dirty="0">
                <a:latin typeface="Comic Sans MS" panose="030F0702030302020204" pitchFamily="66" charset="0"/>
              </a:rPr>
            </a:br>
            <a:r>
              <a:rPr lang="en-GB" sz="2700" dirty="0">
                <a:latin typeface="Comic Sans MS" panose="030F0702030302020204" pitchFamily="66" charset="0"/>
              </a:rPr>
              <a:t>Turn, then, most gracious Advocate, </a:t>
            </a:r>
            <a:br>
              <a:rPr lang="en-GB" sz="2700" dirty="0">
                <a:latin typeface="Comic Sans MS" panose="030F0702030302020204" pitchFamily="66" charset="0"/>
              </a:rPr>
            </a:br>
            <a:r>
              <a:rPr lang="en-GB" sz="2700" dirty="0">
                <a:latin typeface="Comic Sans MS" panose="030F0702030302020204" pitchFamily="66" charset="0"/>
              </a:rPr>
              <a:t>thine eyes of mercy toward us, </a:t>
            </a:r>
            <a:br>
              <a:rPr lang="en-GB" sz="2700" dirty="0">
                <a:latin typeface="Comic Sans MS" panose="030F0702030302020204" pitchFamily="66" charset="0"/>
              </a:rPr>
            </a:br>
            <a:r>
              <a:rPr lang="en-GB" sz="2700" dirty="0">
                <a:latin typeface="Comic Sans MS" panose="030F0702030302020204" pitchFamily="66" charset="0"/>
              </a:rPr>
              <a:t>and after this, our exile, </a:t>
            </a:r>
            <a:br>
              <a:rPr lang="en-GB" sz="2700" dirty="0">
                <a:latin typeface="Comic Sans MS" panose="030F0702030302020204" pitchFamily="66" charset="0"/>
              </a:rPr>
            </a:br>
            <a:r>
              <a:rPr lang="en-GB" sz="2700" dirty="0">
                <a:latin typeface="Comic Sans MS" panose="030F0702030302020204" pitchFamily="66" charset="0"/>
              </a:rPr>
              <a:t>show unto us the blessed fruit of thy womb, Jesus. </a:t>
            </a:r>
            <a:br>
              <a:rPr lang="en-GB" sz="2700" dirty="0">
                <a:latin typeface="Comic Sans MS" panose="030F0702030302020204" pitchFamily="66" charset="0"/>
              </a:rPr>
            </a:br>
            <a:r>
              <a:rPr lang="en-GB" sz="2700" dirty="0">
                <a:latin typeface="Comic Sans MS" panose="030F0702030302020204" pitchFamily="66" charset="0"/>
              </a:rPr>
              <a:t>O clement, O loving, </a:t>
            </a:r>
            <a:br>
              <a:rPr lang="en-GB" sz="2700" dirty="0">
                <a:latin typeface="Comic Sans MS" panose="030F0702030302020204" pitchFamily="66" charset="0"/>
              </a:rPr>
            </a:br>
            <a:r>
              <a:rPr lang="en-GB" sz="2700" dirty="0">
                <a:latin typeface="Comic Sans MS" panose="030F0702030302020204" pitchFamily="66" charset="0"/>
              </a:rPr>
              <a:t>O sweet Virgin Mary</a:t>
            </a:r>
            <a:r>
              <a:rPr lang="en-GB" sz="3100" dirty="0"/>
              <a:t>.</a:t>
            </a:r>
            <a:r>
              <a:rPr lang="en-US" sz="3200" dirty="0">
                <a:solidFill>
                  <a:prstClr val="black"/>
                </a:solidFill>
                <a:latin typeface="Comic Sans MS" panose="030F0702030302020204" pitchFamily="66" charset="0"/>
              </a:rPr>
              <a:t/>
            </a:r>
            <a:br>
              <a:rPr lang="en-US" sz="3200" dirty="0">
                <a:solidFill>
                  <a:prstClr val="black"/>
                </a:solidFill>
                <a:latin typeface="Comic Sans MS" panose="030F0702030302020204" pitchFamily="66" charset="0"/>
              </a:rPr>
            </a:br>
            <a:r>
              <a:rPr lang="en-US" dirty="0" smtClean="0"/>
              <a:t/>
            </a:r>
            <a:br>
              <a:rPr lang="en-US" dirty="0" smtClean="0"/>
            </a:br>
            <a:r>
              <a:rPr lang="en-US" sz="3600" dirty="0" smtClean="0">
                <a:latin typeface="Comic Sans MS" panose="030F0702030302020204" pitchFamily="66" charset="0"/>
              </a:rPr>
              <a:t/>
            </a:r>
            <a:br>
              <a:rPr lang="en-US" sz="3600" dirty="0" smtClean="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319523" y="3210987"/>
            <a:ext cx="2682472" cy="3529569"/>
          </a:xfrm>
          <a:prstGeom prst="rect">
            <a:avLst/>
          </a:prstGeom>
        </p:spPr>
      </p:pic>
    </p:spTree>
    <p:extLst>
      <p:ext uri="{BB962C8B-B14F-4D97-AF65-F5344CB8AC3E}">
        <p14:creationId xmlns:p14="http://schemas.microsoft.com/office/powerpoint/2010/main" val="356666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353" y="391887"/>
            <a:ext cx="7886700" cy="6104708"/>
          </a:xfrm>
        </p:spPr>
        <p:txBody>
          <a:bodyPr>
            <a:normAutofit/>
          </a:bodyPr>
          <a:lstStyle/>
          <a:p>
            <a:r>
              <a:rPr lang="en-US" sz="3600" dirty="0">
                <a:latin typeface="Comic Sans MS" panose="030F0702030302020204" pitchFamily="66" charset="0"/>
              </a:rPr>
              <a:t>For this lesson you will </a:t>
            </a:r>
            <a:r>
              <a:rPr lang="en-US" sz="3600" dirty="0" smtClean="0">
                <a:latin typeface="Comic Sans MS" panose="030F0702030302020204" pitchFamily="66" charset="0"/>
              </a:rPr>
              <a:t>need: </a:t>
            </a:r>
            <a:r>
              <a:rPr lang="en-US" sz="3600" dirty="0">
                <a:latin typeface="Comic Sans MS" panose="030F0702030302020204" pitchFamily="66" charset="0"/>
              </a:rPr>
              <a:t>a book to write </a:t>
            </a:r>
            <a:r>
              <a:rPr lang="en-US" sz="3600" dirty="0" smtClean="0">
                <a:latin typeface="Comic Sans MS" panose="030F0702030302020204" pitchFamily="66" charset="0"/>
              </a:rPr>
              <a:t>in and a pen or a </a:t>
            </a:r>
            <a:r>
              <a:rPr lang="en-US" sz="3600" dirty="0">
                <a:latin typeface="Comic Sans MS" panose="030F0702030302020204" pitchFamily="66" charset="0"/>
              </a:rPr>
              <a:t>pencil</a:t>
            </a:r>
            <a:r>
              <a:rPr lang="en-US" sz="3600" dirty="0" smtClean="0">
                <a:latin typeface="Comic Sans MS" panose="030F0702030302020204" pitchFamily="66" charset="0"/>
              </a:rPr>
              <a:t>.</a:t>
            </a:r>
            <a:br>
              <a:rPr lang="en-US" sz="3600" dirty="0" smtClean="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r>
              <a:rPr lang="en-US" sz="3600" dirty="0" smtClean="0">
                <a:latin typeface="Comic Sans MS" panose="030F0702030302020204" pitchFamily="66" charset="0"/>
              </a:rPr>
              <a:t>It would be helpful if you had a bible and crayons, but don’t worry if you do not have these resources. </a:t>
            </a:r>
            <a:r>
              <a:rPr lang="en-US" sz="3600" dirty="0">
                <a:latin typeface="Comic Sans MS" panose="030F0702030302020204" pitchFamily="66" charset="0"/>
              </a:rPr>
              <a:t/>
            </a:r>
            <a:br>
              <a:rPr lang="en-US" sz="3600" dirty="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r>
              <a:rPr lang="en-US" sz="3600" dirty="0">
                <a:latin typeface="Comic Sans MS" panose="030F0702030302020204" pitchFamily="66" charset="0"/>
              </a:rPr>
              <a:t/>
            </a:r>
            <a:br>
              <a:rPr lang="en-US" sz="3600" dirty="0">
                <a:latin typeface="Comic Sans MS" panose="030F0702030302020204" pitchFamily="66" charset="0"/>
              </a:rPr>
            </a:br>
            <a:r>
              <a:rPr lang="en-US" dirty="0" smtClean="0">
                <a:latin typeface="Comic Sans MS" panose="030F0702030302020204" pitchFamily="66" charset="0"/>
              </a:rPr>
              <a:t/>
            </a:r>
            <a:br>
              <a:rPr lang="en-US" dirty="0" smtClean="0">
                <a:latin typeface="Comic Sans MS" panose="030F0702030302020204" pitchFamily="66" charset="0"/>
              </a:rPr>
            </a:br>
            <a:endParaRPr lang="en-GB" sz="40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404441" y="5088352"/>
            <a:ext cx="1664352" cy="1505843"/>
          </a:xfrm>
          <a:prstGeom prst="rect">
            <a:avLst/>
          </a:prstGeom>
        </p:spPr>
      </p:pic>
      <p:pic>
        <p:nvPicPr>
          <p:cNvPr id="4" name="Picture 3"/>
          <p:cNvPicPr>
            <a:picLocks noChangeAspect="1"/>
          </p:cNvPicPr>
          <p:nvPr/>
        </p:nvPicPr>
        <p:blipFill>
          <a:blip r:embed="rId3"/>
          <a:stretch>
            <a:fillRect/>
          </a:stretch>
        </p:blipFill>
        <p:spPr>
          <a:xfrm>
            <a:off x="3764661" y="4559306"/>
            <a:ext cx="1231499" cy="1536325"/>
          </a:xfrm>
          <a:prstGeom prst="rect">
            <a:avLst/>
          </a:prstGeom>
        </p:spPr>
      </p:pic>
      <p:pic>
        <p:nvPicPr>
          <p:cNvPr id="5" name="Picture 4"/>
          <p:cNvPicPr>
            <a:picLocks noChangeAspect="1"/>
          </p:cNvPicPr>
          <p:nvPr/>
        </p:nvPicPr>
        <p:blipFill>
          <a:blip r:embed="rId4"/>
          <a:stretch>
            <a:fillRect/>
          </a:stretch>
        </p:blipFill>
        <p:spPr>
          <a:xfrm>
            <a:off x="9203583" y="4314066"/>
            <a:ext cx="1639966" cy="2231329"/>
          </a:xfrm>
          <a:prstGeom prst="rect">
            <a:avLst/>
          </a:prstGeom>
        </p:spPr>
      </p:pic>
      <p:pic>
        <p:nvPicPr>
          <p:cNvPr id="6" name="Picture 2" descr="Holy Bible And Cross Clipart 4 - Cartoon Bible No Backgrou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33521">
            <a:off x="6862890" y="4146612"/>
            <a:ext cx="1517198" cy="177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5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268" y="773230"/>
            <a:ext cx="11419314" cy="2357898"/>
          </a:xfrm>
        </p:spPr>
        <p:txBody>
          <a:bodyPr>
            <a:normAutofit/>
          </a:bodyPr>
          <a:lstStyle/>
          <a:p>
            <a:pPr algn="l"/>
            <a:r>
              <a:rPr lang="en-US" sz="4800" u="sng" dirty="0" smtClean="0">
                <a:latin typeface="Comic Sans MS" panose="030F0702030302020204" pitchFamily="66" charset="0"/>
              </a:rPr>
              <a:t>Thursday 16</a:t>
            </a:r>
            <a:r>
              <a:rPr lang="en-US" sz="4800" u="sng" baseline="30000" dirty="0" smtClean="0">
                <a:latin typeface="Comic Sans MS" panose="030F0702030302020204" pitchFamily="66" charset="0"/>
              </a:rPr>
              <a:t>th</a:t>
            </a:r>
            <a:r>
              <a:rPr lang="en-US" sz="4800" u="sng" dirty="0" smtClean="0">
                <a:latin typeface="Comic Sans MS" panose="030F0702030302020204" pitchFamily="66" charset="0"/>
              </a:rPr>
              <a:t> July</a:t>
            </a:r>
            <a:br>
              <a:rPr lang="en-US" sz="4800" u="sng" dirty="0" smtClean="0">
                <a:latin typeface="Comic Sans MS" panose="030F0702030302020204" pitchFamily="66" charset="0"/>
              </a:rPr>
            </a:br>
            <a:r>
              <a:rPr lang="en-US" sz="4800" u="sng" dirty="0" smtClean="0">
                <a:latin typeface="Comic Sans MS" panose="030F0702030302020204" pitchFamily="66" charset="0"/>
              </a:rPr>
              <a:t>LO: To k</a:t>
            </a:r>
            <a:r>
              <a:rPr lang="en-GB" sz="4800" u="sng" dirty="0" smtClean="0">
                <a:latin typeface="Comic Sans MS" panose="030F0702030302020204" pitchFamily="66" charset="0"/>
              </a:rPr>
              <a:t>now </a:t>
            </a:r>
            <a:r>
              <a:rPr lang="en-GB" sz="4800" u="sng" dirty="0">
                <a:latin typeface="Comic Sans MS" panose="030F0702030302020204" pitchFamily="66" charset="0"/>
              </a:rPr>
              <a:t>a range of Church prayers to honour Mary the </a:t>
            </a:r>
            <a:r>
              <a:rPr lang="en-GB" sz="4800" u="sng" dirty="0" smtClean="0">
                <a:latin typeface="Comic Sans MS" panose="030F0702030302020204" pitchFamily="66" charset="0"/>
              </a:rPr>
              <a:t>Mother of </a:t>
            </a:r>
            <a:r>
              <a:rPr lang="en-GB" sz="4800" u="sng" dirty="0">
                <a:latin typeface="Comic Sans MS" panose="030F0702030302020204" pitchFamily="66" charset="0"/>
              </a:rPr>
              <a:t>Jesus.</a:t>
            </a:r>
          </a:p>
        </p:txBody>
      </p:sp>
    </p:spTree>
    <p:extLst>
      <p:ext uri="{BB962C8B-B14F-4D97-AF65-F5344CB8AC3E}">
        <p14:creationId xmlns:p14="http://schemas.microsoft.com/office/powerpoint/2010/main" val="262098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70" y="1249679"/>
            <a:ext cx="7315200" cy="4671753"/>
          </a:xfrm>
        </p:spPr>
        <p:txBody>
          <a:bodyPr>
            <a:noAutofit/>
          </a:bodyPr>
          <a:lstStyle/>
          <a:p>
            <a:r>
              <a:rPr lang="en-GB" sz="2000" b="1" u="sng" dirty="0" err="1" smtClean="0">
                <a:latin typeface="Comic Sans MS" panose="030F0702030302020204" pitchFamily="66" charset="0"/>
              </a:rPr>
              <a:t>Memorare</a:t>
            </a:r>
            <a:r>
              <a:rPr lang="en-GB" sz="2000" b="1" u="sng" dirty="0" smtClean="0">
                <a:latin typeface="Comic Sans MS" panose="030F0702030302020204" pitchFamily="66" charset="0"/>
              </a:rPr>
              <a:t> </a:t>
            </a:r>
            <a:br>
              <a:rPr lang="en-GB" sz="2000" b="1" u="sng" dirty="0" smtClean="0">
                <a:latin typeface="Comic Sans MS" panose="030F0702030302020204" pitchFamily="66" charset="0"/>
              </a:rPr>
            </a:br>
            <a:r>
              <a:rPr lang="en-GB" sz="2000" dirty="0">
                <a:latin typeface="Comic Sans MS" panose="030F0702030302020204" pitchFamily="66" charset="0"/>
              </a:rPr>
              <a:t/>
            </a:r>
            <a:br>
              <a:rPr lang="en-GB" sz="2000" dirty="0">
                <a:latin typeface="Comic Sans MS" panose="030F0702030302020204" pitchFamily="66" charset="0"/>
              </a:rPr>
            </a:br>
            <a:r>
              <a:rPr lang="en-US" sz="2000" dirty="0">
                <a:latin typeface="Comic Sans MS" panose="030F0702030302020204" pitchFamily="66" charset="0"/>
              </a:rPr>
              <a:t>Remember,</a:t>
            </a:r>
            <a:br>
              <a:rPr lang="en-US" sz="2000" dirty="0">
                <a:latin typeface="Comic Sans MS" panose="030F0702030302020204" pitchFamily="66" charset="0"/>
              </a:rPr>
            </a:br>
            <a:r>
              <a:rPr lang="en-US" sz="2000" dirty="0">
                <a:latin typeface="Comic Sans MS" panose="030F0702030302020204" pitchFamily="66" charset="0"/>
              </a:rPr>
              <a:t>O most gracious Virgin Mary,</a:t>
            </a:r>
            <a:br>
              <a:rPr lang="en-US" sz="2000" dirty="0">
                <a:latin typeface="Comic Sans MS" panose="030F0702030302020204" pitchFamily="66" charset="0"/>
              </a:rPr>
            </a:br>
            <a:r>
              <a:rPr lang="en-US" sz="2000" dirty="0">
                <a:latin typeface="Comic Sans MS" panose="030F0702030302020204" pitchFamily="66" charset="0"/>
              </a:rPr>
              <a:t>that never was it known that any one who fled to thy protection,</a:t>
            </a:r>
            <a:br>
              <a:rPr lang="en-US" sz="2000" dirty="0">
                <a:latin typeface="Comic Sans MS" panose="030F0702030302020204" pitchFamily="66" charset="0"/>
              </a:rPr>
            </a:br>
            <a:r>
              <a:rPr lang="en-US" sz="2000" dirty="0">
                <a:latin typeface="Comic Sans MS" panose="030F0702030302020204" pitchFamily="66" charset="0"/>
              </a:rPr>
              <a:t>implored thy help or sought thy intercession,</a:t>
            </a:r>
            <a:br>
              <a:rPr lang="en-US" sz="2000" dirty="0">
                <a:latin typeface="Comic Sans MS" panose="030F0702030302020204" pitchFamily="66" charset="0"/>
              </a:rPr>
            </a:br>
            <a:r>
              <a:rPr lang="en-US" sz="2000" dirty="0">
                <a:latin typeface="Comic Sans MS" panose="030F0702030302020204" pitchFamily="66" charset="0"/>
              </a:rPr>
              <a:t>was left unaided.</a:t>
            </a:r>
            <a:br>
              <a:rPr lang="en-US" sz="2000" dirty="0">
                <a:latin typeface="Comic Sans MS" panose="030F0702030302020204" pitchFamily="66" charset="0"/>
              </a:rPr>
            </a:br>
            <a:r>
              <a:rPr lang="en-US" sz="2000" dirty="0">
                <a:latin typeface="Comic Sans MS" panose="030F0702030302020204" pitchFamily="66" charset="0"/>
              </a:rPr>
              <a:t>Inspired with this confidence,</a:t>
            </a:r>
            <a:br>
              <a:rPr lang="en-US" sz="2000" dirty="0">
                <a:latin typeface="Comic Sans MS" panose="030F0702030302020204" pitchFamily="66" charset="0"/>
              </a:rPr>
            </a:br>
            <a:r>
              <a:rPr lang="en-US" sz="2000" dirty="0">
                <a:latin typeface="Comic Sans MS" panose="030F0702030302020204" pitchFamily="66" charset="0"/>
              </a:rPr>
              <a:t>I fly unto thee,</a:t>
            </a:r>
            <a:br>
              <a:rPr lang="en-US" sz="2000" dirty="0">
                <a:latin typeface="Comic Sans MS" panose="030F0702030302020204" pitchFamily="66" charset="0"/>
              </a:rPr>
            </a:br>
            <a:r>
              <a:rPr lang="en-US" sz="2000" dirty="0">
                <a:latin typeface="Comic Sans MS" panose="030F0702030302020204" pitchFamily="66" charset="0"/>
              </a:rPr>
              <a:t>O Virgin of virgins my Mother;</a:t>
            </a:r>
            <a:br>
              <a:rPr lang="en-US" sz="2000" dirty="0">
                <a:latin typeface="Comic Sans MS" panose="030F0702030302020204" pitchFamily="66" charset="0"/>
              </a:rPr>
            </a:br>
            <a:r>
              <a:rPr lang="en-US" sz="2000" dirty="0">
                <a:latin typeface="Comic Sans MS" panose="030F0702030302020204" pitchFamily="66" charset="0"/>
              </a:rPr>
              <a:t>to thee do I come,</a:t>
            </a:r>
            <a:br>
              <a:rPr lang="en-US" sz="2000" dirty="0">
                <a:latin typeface="Comic Sans MS" panose="030F0702030302020204" pitchFamily="66" charset="0"/>
              </a:rPr>
            </a:br>
            <a:r>
              <a:rPr lang="en-US" sz="2000" dirty="0">
                <a:latin typeface="Comic Sans MS" panose="030F0702030302020204" pitchFamily="66" charset="0"/>
              </a:rPr>
              <a:t>before thee I stand,</a:t>
            </a:r>
            <a:br>
              <a:rPr lang="en-US" sz="2000" dirty="0">
                <a:latin typeface="Comic Sans MS" panose="030F0702030302020204" pitchFamily="66" charset="0"/>
              </a:rPr>
            </a:br>
            <a:r>
              <a:rPr lang="en-US" sz="2000" dirty="0">
                <a:latin typeface="Comic Sans MS" panose="030F0702030302020204" pitchFamily="66" charset="0"/>
              </a:rPr>
              <a:t>sinful and sorrowful;</a:t>
            </a:r>
            <a:br>
              <a:rPr lang="en-US" sz="2000" dirty="0">
                <a:latin typeface="Comic Sans MS" panose="030F0702030302020204" pitchFamily="66" charset="0"/>
              </a:rPr>
            </a:br>
            <a:r>
              <a:rPr lang="en-US" sz="2000" dirty="0">
                <a:latin typeface="Comic Sans MS" panose="030F0702030302020204" pitchFamily="66" charset="0"/>
              </a:rPr>
              <a:t>O Mother of thy Word Incarnate,</a:t>
            </a:r>
            <a:br>
              <a:rPr lang="en-US" sz="2000" dirty="0">
                <a:latin typeface="Comic Sans MS" panose="030F0702030302020204" pitchFamily="66" charset="0"/>
              </a:rPr>
            </a:br>
            <a:r>
              <a:rPr lang="en-US" sz="2000" dirty="0">
                <a:latin typeface="Comic Sans MS" panose="030F0702030302020204" pitchFamily="66" charset="0"/>
              </a:rPr>
              <a:t>despise not my petitions,</a:t>
            </a:r>
            <a:br>
              <a:rPr lang="en-US" sz="2000" dirty="0">
                <a:latin typeface="Comic Sans MS" panose="030F0702030302020204" pitchFamily="66" charset="0"/>
              </a:rPr>
            </a:br>
            <a:r>
              <a:rPr lang="en-US" sz="2000" dirty="0">
                <a:latin typeface="Comic Sans MS" panose="030F0702030302020204" pitchFamily="66" charset="0"/>
              </a:rPr>
              <a:t>but in thy clemency hear and answer me.</a:t>
            </a:r>
            <a:br>
              <a:rPr lang="en-US" sz="2000" dirty="0">
                <a:latin typeface="Comic Sans MS" panose="030F0702030302020204" pitchFamily="66" charset="0"/>
              </a:rPr>
            </a:br>
            <a:r>
              <a:rPr lang="en-US" sz="2000" dirty="0">
                <a:latin typeface="Comic Sans MS" panose="030F0702030302020204" pitchFamily="66" charset="0"/>
              </a:rPr>
              <a:t>Amen.</a:t>
            </a:r>
            <a:r>
              <a:rPr lang="en-GB" sz="2000" dirty="0">
                <a:latin typeface="Comic Sans MS" panose="030F0702030302020204" pitchFamily="66" charset="0"/>
              </a:rPr>
              <a:t/>
            </a:r>
            <a:br>
              <a:rPr lang="en-GB" sz="2000" dirty="0">
                <a:latin typeface="Comic Sans MS" panose="030F0702030302020204" pitchFamily="66" charset="0"/>
              </a:rPr>
            </a:br>
            <a:r>
              <a:rPr lang="en-US" sz="5400" dirty="0"/>
              <a:t/>
            </a:r>
            <a:br>
              <a:rPr lang="en-US" sz="5400" dirty="0"/>
            </a:br>
            <a:r>
              <a:rPr lang="en-US" sz="5400" dirty="0"/>
              <a:t>    </a:t>
            </a:r>
            <a:endParaRPr lang="en-GB" sz="1200" dirty="0">
              <a:latin typeface="Comic Sans MS" panose="030F0702030302020204" pitchFamily="66" charset="0"/>
            </a:endParaRPr>
          </a:p>
        </p:txBody>
      </p:sp>
    </p:spTree>
    <p:extLst>
      <p:ext uri="{BB962C8B-B14F-4D97-AF65-F5344CB8AC3E}">
        <p14:creationId xmlns:p14="http://schemas.microsoft.com/office/powerpoint/2010/main" val="306796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8" y="2768690"/>
            <a:ext cx="10515600" cy="1325563"/>
          </a:xfrm>
        </p:spPr>
        <p:txBody>
          <a:bodyPr>
            <a:noAutofit/>
          </a:bodyPr>
          <a:lstStyle/>
          <a:p>
            <a:r>
              <a:rPr lang="en-US" sz="1600" b="1" u="sng" dirty="0" smtClean="0">
                <a:latin typeface="Comic Sans MS" panose="030F0702030302020204" pitchFamily="66" charset="0"/>
              </a:rPr>
              <a:t>The Angelus</a:t>
            </a:r>
            <a:br>
              <a:rPr lang="en-US" sz="1600" b="1" u="sng" dirty="0" smtClean="0">
                <a:latin typeface="Comic Sans MS" panose="030F0702030302020204" pitchFamily="66" charset="0"/>
              </a:rPr>
            </a:br>
            <a:r>
              <a:rPr lang="en-US" sz="1600" dirty="0" smtClean="0">
                <a:latin typeface="Comic Sans MS" panose="030F0702030302020204" pitchFamily="66" charset="0"/>
              </a:rPr>
              <a:t>V</a:t>
            </a:r>
            <a:r>
              <a:rPr lang="en-US" sz="1600" dirty="0">
                <a:latin typeface="Comic Sans MS" panose="030F0702030302020204" pitchFamily="66" charset="0"/>
              </a:rPr>
              <a:t>. The Angel of the Lord declared unto Mary,</a:t>
            </a:r>
            <a:br>
              <a:rPr lang="en-US" sz="1600" dirty="0">
                <a:latin typeface="Comic Sans MS" panose="030F0702030302020204" pitchFamily="66" charset="0"/>
              </a:rPr>
            </a:br>
            <a:r>
              <a:rPr lang="en-US" sz="1600" dirty="0">
                <a:latin typeface="Comic Sans MS" panose="030F0702030302020204" pitchFamily="66" charset="0"/>
              </a:rPr>
              <a:t>R. And she conceived of the Holy Spirit.</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Hail Mary, etc...</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V. Behold the handmaid of the Lord.</a:t>
            </a:r>
            <a:br>
              <a:rPr lang="en-US" sz="1600" dirty="0">
                <a:latin typeface="Comic Sans MS" panose="030F0702030302020204" pitchFamily="66" charset="0"/>
              </a:rPr>
            </a:br>
            <a:r>
              <a:rPr lang="en-US" sz="1600" dirty="0">
                <a:latin typeface="Comic Sans MS" panose="030F0702030302020204" pitchFamily="66" charset="0"/>
              </a:rPr>
              <a:t>R. Be it done unto me according to Your Word.</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Hail Mary, etc...</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V. And the Word was made flesh,</a:t>
            </a:r>
            <a:br>
              <a:rPr lang="en-US" sz="1600" dirty="0">
                <a:latin typeface="Comic Sans MS" panose="030F0702030302020204" pitchFamily="66" charset="0"/>
              </a:rPr>
            </a:br>
            <a:r>
              <a:rPr lang="en-US" sz="1600" dirty="0">
                <a:latin typeface="Comic Sans MS" panose="030F0702030302020204" pitchFamily="66" charset="0"/>
              </a:rPr>
              <a:t>R. And dwelt among us.</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Hail Mary, etc...</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V. Pray for us, O holy Mother of God.</a:t>
            </a:r>
            <a:br>
              <a:rPr lang="en-US" sz="1600" dirty="0">
                <a:latin typeface="Comic Sans MS" panose="030F0702030302020204" pitchFamily="66" charset="0"/>
              </a:rPr>
            </a:br>
            <a:r>
              <a:rPr lang="en-US" sz="1600" dirty="0">
                <a:latin typeface="Comic Sans MS" panose="030F0702030302020204" pitchFamily="66" charset="0"/>
              </a:rPr>
              <a:t>R. That we may be made worthy of the promises of Christ.</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Let us pray:</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Pour forth, we beseech You, O Lord,</a:t>
            </a:r>
            <a:br>
              <a:rPr lang="en-US" sz="1600" dirty="0">
                <a:latin typeface="Comic Sans MS" panose="030F0702030302020204" pitchFamily="66" charset="0"/>
              </a:rPr>
            </a:br>
            <a:r>
              <a:rPr lang="en-US" sz="1600" dirty="0">
                <a:latin typeface="Comic Sans MS" panose="030F0702030302020204" pitchFamily="66" charset="0"/>
              </a:rPr>
              <a:t>Your Grace into our hearts;</a:t>
            </a:r>
            <a:br>
              <a:rPr lang="en-US" sz="1600" dirty="0">
                <a:latin typeface="Comic Sans MS" panose="030F0702030302020204" pitchFamily="66" charset="0"/>
              </a:rPr>
            </a:br>
            <a:r>
              <a:rPr lang="en-US" sz="1600" dirty="0">
                <a:latin typeface="Comic Sans MS" panose="030F0702030302020204" pitchFamily="66" charset="0"/>
              </a:rPr>
              <a:t>that as we have known the incarnation of Christ,</a:t>
            </a:r>
            <a:br>
              <a:rPr lang="en-US" sz="1600" dirty="0">
                <a:latin typeface="Comic Sans MS" panose="030F0702030302020204" pitchFamily="66" charset="0"/>
              </a:rPr>
            </a:br>
            <a:r>
              <a:rPr lang="en-US" sz="1600" dirty="0">
                <a:latin typeface="Comic Sans MS" panose="030F0702030302020204" pitchFamily="66" charset="0"/>
              </a:rPr>
              <a:t>your Son by the message of an angel,</a:t>
            </a:r>
            <a:br>
              <a:rPr lang="en-US" sz="1600" dirty="0">
                <a:latin typeface="Comic Sans MS" panose="030F0702030302020204" pitchFamily="66" charset="0"/>
              </a:rPr>
            </a:br>
            <a:r>
              <a:rPr lang="en-US" sz="1600" dirty="0">
                <a:latin typeface="Comic Sans MS" panose="030F0702030302020204" pitchFamily="66" charset="0"/>
              </a:rPr>
              <a:t>so by His passion and cross</a:t>
            </a:r>
            <a:br>
              <a:rPr lang="en-US" sz="1600" dirty="0">
                <a:latin typeface="Comic Sans MS" panose="030F0702030302020204" pitchFamily="66" charset="0"/>
              </a:rPr>
            </a:br>
            <a:r>
              <a:rPr lang="en-US" sz="1600" dirty="0">
                <a:latin typeface="Comic Sans MS" panose="030F0702030302020204" pitchFamily="66" charset="0"/>
              </a:rPr>
              <a:t>we may be brought to the glory of His Resurrection.</a:t>
            </a:r>
            <a:br>
              <a:rPr lang="en-US" sz="1600" dirty="0">
                <a:latin typeface="Comic Sans MS" panose="030F0702030302020204" pitchFamily="66" charset="0"/>
              </a:rPr>
            </a:br>
            <a:r>
              <a:rPr lang="en-US" sz="1600" dirty="0">
                <a:latin typeface="Comic Sans MS" panose="030F0702030302020204" pitchFamily="66" charset="0"/>
              </a:rPr>
              <a:t>Through the same Christ, our Lord.</a:t>
            </a:r>
            <a:br>
              <a:rPr lang="en-US" sz="1600" dirty="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600" dirty="0">
                <a:latin typeface="Comic Sans MS" panose="030F0702030302020204" pitchFamily="66" charset="0"/>
              </a:rPr>
              <a:t>Amen.</a:t>
            </a:r>
            <a:endParaRPr lang="en-GB" sz="1600" dirty="0">
              <a:latin typeface="Comic Sans MS" panose="030F0702030302020204" pitchFamily="66" charset="0"/>
            </a:endParaRPr>
          </a:p>
        </p:txBody>
      </p:sp>
    </p:spTree>
    <p:extLst>
      <p:ext uri="{BB962C8B-B14F-4D97-AF65-F5344CB8AC3E}">
        <p14:creationId xmlns:p14="http://schemas.microsoft.com/office/powerpoint/2010/main" val="20959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090"/>
            <a:ext cx="10515600" cy="1325563"/>
          </a:xfrm>
        </p:spPr>
        <p:txBody>
          <a:bodyPr>
            <a:normAutofit fontScale="90000"/>
          </a:bodyPr>
          <a:lstStyle/>
          <a:p>
            <a:r>
              <a:rPr lang="en-US" sz="4000" dirty="0" smtClean="0">
                <a:latin typeface="Comic Sans MS" panose="030F0702030302020204" pitchFamily="66" charset="0"/>
              </a:rPr>
              <a:t>Can you answer the following questions in your book, or talk about them with someone at home?</a:t>
            </a:r>
            <a:r>
              <a:rPr lang="en-US" dirty="0" smtClean="0"/>
              <a:t/>
            </a:r>
            <a:br>
              <a:rPr lang="en-US" dirty="0" smtClean="0"/>
            </a:br>
            <a:endParaRPr lang="en-GB" dirty="0"/>
          </a:p>
        </p:txBody>
      </p:sp>
      <p:sp>
        <p:nvSpPr>
          <p:cNvPr id="3" name="Content Placeholder 2"/>
          <p:cNvSpPr>
            <a:spLocks noGrp="1"/>
          </p:cNvSpPr>
          <p:nvPr>
            <p:ph idx="1"/>
          </p:nvPr>
        </p:nvSpPr>
        <p:spPr>
          <a:xfrm>
            <a:off x="777240" y="1960653"/>
            <a:ext cx="10515600" cy="4351338"/>
          </a:xfrm>
        </p:spPr>
        <p:txBody>
          <a:bodyPr>
            <a:normAutofit/>
          </a:bodyPr>
          <a:lstStyle/>
          <a:p>
            <a:r>
              <a:rPr lang="en-US" dirty="0" smtClean="0">
                <a:latin typeface="Comic Sans MS" panose="030F0702030302020204" pitchFamily="66" charset="0"/>
              </a:rPr>
              <a:t>What </a:t>
            </a:r>
            <a:r>
              <a:rPr lang="en-US" dirty="0">
                <a:latin typeface="Comic Sans MS" panose="030F0702030302020204" pitchFamily="66" charset="0"/>
              </a:rPr>
              <a:t>do we ask of Our Lady in these </a:t>
            </a:r>
            <a:r>
              <a:rPr lang="en-US" dirty="0" smtClean="0">
                <a:latin typeface="Comic Sans MS" panose="030F0702030302020204" pitchFamily="66" charset="0"/>
              </a:rPr>
              <a:t>prayers?</a:t>
            </a:r>
          </a:p>
          <a:p>
            <a:r>
              <a:rPr lang="en-US" dirty="0" smtClean="0">
                <a:latin typeface="Comic Sans MS" panose="030F0702030302020204" pitchFamily="66" charset="0"/>
              </a:rPr>
              <a:t>Why </a:t>
            </a:r>
            <a:r>
              <a:rPr lang="en-US" dirty="0">
                <a:latin typeface="Comic Sans MS" panose="030F0702030302020204" pitchFamily="66" charset="0"/>
              </a:rPr>
              <a:t>do you think that it is important to pray these words</a:t>
            </a:r>
            <a:r>
              <a:rPr lang="en-US" dirty="0" smtClean="0">
                <a:latin typeface="Comic Sans MS" panose="030F0702030302020204" pitchFamily="66" charset="0"/>
              </a:rPr>
              <a:t>?</a:t>
            </a:r>
          </a:p>
          <a:p>
            <a:r>
              <a:rPr lang="en-US" dirty="0" smtClean="0">
                <a:latin typeface="Comic Sans MS" panose="030F0702030302020204" pitchFamily="66" charset="0"/>
              </a:rPr>
              <a:t>Which prayer do you like the best? Why?</a:t>
            </a:r>
          </a:p>
          <a:p>
            <a:r>
              <a:rPr lang="en-US" dirty="0" smtClean="0">
                <a:latin typeface="Comic Sans MS" panose="030F0702030302020204" pitchFamily="66" charset="0"/>
              </a:rPr>
              <a:t>Which words stand out to you the most?</a:t>
            </a:r>
          </a:p>
          <a:p>
            <a:endParaRPr lang="en-US" dirty="0" smtClean="0">
              <a:latin typeface="Comic Sans MS" panose="030F0702030302020204" pitchFamily="66" charset="0"/>
            </a:endParaRPr>
          </a:p>
        </p:txBody>
      </p:sp>
    </p:spTree>
    <p:extLst>
      <p:ext uri="{BB962C8B-B14F-4D97-AF65-F5344CB8AC3E}">
        <p14:creationId xmlns:p14="http://schemas.microsoft.com/office/powerpoint/2010/main" val="345857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2550185"/>
            <a:ext cx="10961913" cy="1325563"/>
          </a:xfrm>
        </p:spPr>
        <p:txBody>
          <a:bodyPr>
            <a:noAutofit/>
          </a:bodyPr>
          <a:lstStyle/>
          <a:p>
            <a:r>
              <a:rPr lang="en-GB" sz="2800" dirty="0" smtClean="0">
                <a:latin typeface="Comic Sans MS" panose="030F0702030302020204" pitchFamily="66" charset="0"/>
              </a:rPr>
              <a:t>Through those prayers, including the ‘Hail Holy Queen’ prayer said at the beginning of the lesson, we are saying that we recognise that Mary has always been faithful. We understand that she has been loyal to the Lord and that she is most gracious.</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We are asking for help to be more like her. We understand our sinful ways and ask for her help in lifting our prayers up to God.</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We are asking that just as she was worthy of the promises of Christ, that we too may become worthy.</a:t>
            </a:r>
            <a:br>
              <a:rPr lang="en-GB" sz="2800" dirty="0" smtClean="0">
                <a:latin typeface="Comic Sans MS" panose="030F0702030302020204" pitchFamily="66" charset="0"/>
              </a:rPr>
            </a:br>
            <a:r>
              <a:rPr lang="en-GB" sz="2800" dirty="0" smtClean="0">
                <a:latin typeface="Comic Sans MS" panose="030F0702030302020204" pitchFamily="66" charset="0"/>
              </a:rPr>
              <a:t>We must remember that Catholic Christians do not pray to Mary but pray through her, asking her to </a:t>
            </a:r>
            <a:r>
              <a:rPr lang="en-GB" sz="2800" smtClean="0">
                <a:latin typeface="Comic Sans MS" panose="030F0702030302020204" pitchFamily="66" charset="0"/>
              </a:rPr>
              <a:t>lift </a:t>
            </a:r>
            <a:r>
              <a:rPr lang="en-GB" sz="2800" smtClean="0">
                <a:latin typeface="Comic Sans MS" panose="030F0702030302020204" pitchFamily="66" charset="0"/>
              </a:rPr>
              <a:t>their</a:t>
            </a:r>
            <a:r>
              <a:rPr lang="en-GB" sz="2800" smtClean="0">
                <a:latin typeface="Comic Sans MS" panose="030F0702030302020204" pitchFamily="66" charset="0"/>
              </a:rPr>
              <a:t> </a:t>
            </a:r>
            <a:r>
              <a:rPr lang="en-GB" sz="2800" dirty="0" smtClean="0">
                <a:latin typeface="Comic Sans MS" panose="030F0702030302020204" pitchFamily="66" charset="0"/>
              </a:rPr>
              <a:t>prayers up to God.</a:t>
            </a:r>
            <a:endParaRPr lang="en-GB" sz="2800" dirty="0">
              <a:latin typeface="Comic Sans MS" panose="030F0702030302020204" pitchFamily="66" charset="0"/>
            </a:endParaRPr>
          </a:p>
        </p:txBody>
      </p:sp>
    </p:spTree>
    <p:extLst>
      <p:ext uri="{BB962C8B-B14F-4D97-AF65-F5344CB8AC3E}">
        <p14:creationId xmlns:p14="http://schemas.microsoft.com/office/powerpoint/2010/main" val="61060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6" y="-200396"/>
            <a:ext cx="11493136" cy="1325563"/>
          </a:xfrm>
        </p:spPr>
        <p:txBody>
          <a:bodyPr>
            <a:normAutofit/>
          </a:bodyPr>
          <a:lstStyle/>
          <a:p>
            <a:r>
              <a:rPr lang="en-US" sz="2400" dirty="0" smtClean="0">
                <a:latin typeface="Comic Sans MS" panose="030F0702030302020204" pitchFamily="66" charset="0"/>
              </a:rPr>
              <a:t>Take a look at the images of Our Lady. </a:t>
            </a:r>
            <a:br>
              <a:rPr lang="en-US" sz="2400" dirty="0" smtClean="0">
                <a:latin typeface="Comic Sans MS" panose="030F0702030302020204" pitchFamily="66" charset="0"/>
              </a:rPr>
            </a:br>
            <a:r>
              <a:rPr lang="en-US" sz="2400" dirty="0" smtClean="0">
                <a:latin typeface="Comic Sans MS" panose="030F0702030302020204" pitchFamily="66" charset="0"/>
              </a:rPr>
              <a:t>Which image do you like the best? What do these images tell us about Mary?</a:t>
            </a:r>
          </a:p>
        </p:txBody>
      </p:sp>
      <p:pic>
        <p:nvPicPr>
          <p:cNvPr id="4" name="Picture 3"/>
          <p:cNvPicPr>
            <a:picLocks noChangeAspect="1"/>
          </p:cNvPicPr>
          <p:nvPr/>
        </p:nvPicPr>
        <p:blipFill>
          <a:blip r:embed="rId2"/>
          <a:stretch>
            <a:fillRect/>
          </a:stretch>
        </p:blipFill>
        <p:spPr>
          <a:xfrm>
            <a:off x="0" y="3823063"/>
            <a:ext cx="2954169" cy="3073202"/>
          </a:xfrm>
          <a:prstGeom prst="rect">
            <a:avLst/>
          </a:prstGeom>
        </p:spPr>
      </p:pic>
      <p:pic>
        <p:nvPicPr>
          <p:cNvPr id="5" name="Picture 4"/>
          <p:cNvPicPr>
            <a:picLocks noChangeAspect="1"/>
          </p:cNvPicPr>
          <p:nvPr/>
        </p:nvPicPr>
        <p:blipFill>
          <a:blip r:embed="rId3"/>
          <a:stretch>
            <a:fillRect/>
          </a:stretch>
        </p:blipFill>
        <p:spPr>
          <a:xfrm>
            <a:off x="3175036" y="2763683"/>
            <a:ext cx="2682472" cy="3529890"/>
          </a:xfrm>
          <a:prstGeom prst="rect">
            <a:avLst/>
          </a:prstGeom>
        </p:spPr>
      </p:pic>
      <p:pic>
        <p:nvPicPr>
          <p:cNvPr id="6" name="Picture 5"/>
          <p:cNvPicPr>
            <a:picLocks noChangeAspect="1"/>
          </p:cNvPicPr>
          <p:nvPr/>
        </p:nvPicPr>
        <p:blipFill rotWithShape="1">
          <a:blip r:embed="rId4"/>
          <a:srcRect l="26192" r="22773"/>
          <a:stretch/>
        </p:blipFill>
        <p:spPr>
          <a:xfrm>
            <a:off x="6529239" y="3708220"/>
            <a:ext cx="2143326" cy="3149780"/>
          </a:xfrm>
          <a:prstGeom prst="rect">
            <a:avLst/>
          </a:prstGeom>
        </p:spPr>
      </p:pic>
      <p:pic>
        <p:nvPicPr>
          <p:cNvPr id="1026" name="Picture 2" descr="Mary visits Elizabeth. &quot;My soul proclaims the greatness of the ..."/>
          <p:cNvPicPr>
            <a:picLocks noChangeAspect="1" noChangeArrowheads="1"/>
          </p:cNvPicPr>
          <p:nvPr/>
        </p:nvPicPr>
        <p:blipFill rotWithShape="1">
          <a:blip r:embed="rId5">
            <a:extLst>
              <a:ext uri="{28A0092B-C50C-407E-A947-70E740481C1C}">
                <a14:useLocalDpi xmlns:a14="http://schemas.microsoft.com/office/drawing/2010/main" val="0"/>
              </a:ext>
            </a:extLst>
          </a:blip>
          <a:srcRect l="6440" r="3446" b="4352"/>
          <a:stretch/>
        </p:blipFill>
        <p:spPr bwMode="auto">
          <a:xfrm>
            <a:off x="6022105" y="1125167"/>
            <a:ext cx="3187337" cy="25072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a:srcRect l="9817" t="1541"/>
          <a:stretch/>
        </p:blipFill>
        <p:spPr>
          <a:xfrm>
            <a:off x="9344296" y="3204754"/>
            <a:ext cx="2708365" cy="3567792"/>
          </a:xfrm>
          <a:prstGeom prst="rect">
            <a:avLst/>
          </a:prstGeom>
        </p:spPr>
      </p:pic>
      <p:pic>
        <p:nvPicPr>
          <p:cNvPr id="8" name="Picture 7"/>
          <p:cNvPicPr>
            <a:picLocks noChangeAspect="1"/>
          </p:cNvPicPr>
          <p:nvPr/>
        </p:nvPicPr>
        <p:blipFill rotWithShape="1">
          <a:blip r:embed="rId7"/>
          <a:srcRect t="12364" b="10603"/>
          <a:stretch/>
        </p:blipFill>
        <p:spPr>
          <a:xfrm>
            <a:off x="129199" y="798144"/>
            <a:ext cx="2617318" cy="2902224"/>
          </a:xfrm>
          <a:prstGeom prst="rect">
            <a:avLst/>
          </a:prstGeom>
        </p:spPr>
      </p:pic>
    </p:spTree>
    <p:extLst>
      <p:ext uri="{BB962C8B-B14F-4D97-AF65-F5344CB8AC3E}">
        <p14:creationId xmlns:p14="http://schemas.microsoft.com/office/powerpoint/2010/main" val="2736138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217</Words>
  <Application>Microsoft Office PowerPoint</Application>
  <PresentationFormat>Widescreen</PresentationFormat>
  <Paragraphs>16</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Comic Sans MS</vt:lpstr>
      <vt:lpstr>Office Theme</vt:lpstr>
      <vt:lpstr>1_Office Theme</vt:lpstr>
      <vt:lpstr>2_Office Theme</vt:lpstr>
      <vt:lpstr>Before you continue turn this PowerPoint into a slide show by clicking on the following icon at the bottom of your screen: </vt:lpstr>
      <vt:lpstr>RE As this is your RE lesson you may want to start this lesson with a prayer.  Hail, Holy Queen, Mother of Mercy;  Hail, our life, our sweetness and our hope!  To thee do we cry, poor banished children of Eve.  To thee do we send up our sighs,  mourning and weeping in this valley of tears!  Turn, then, most gracious Advocate,  thine eyes of mercy toward us,  and after this, our exile,  show unto us the blessed fruit of thy womb, Jesus.  O clement, O loving,  O sweet Virgin Mary.    </vt:lpstr>
      <vt:lpstr>For this lesson you will need: a book to write in and a pen or a pencil.  It would be helpful if you had a bible and crayons, but don’t worry if you do not have these resources.     </vt:lpstr>
      <vt:lpstr>Thursday 16th July LO: To know a range of Church prayers to honour Mary the Mother of Jesus.</vt:lpstr>
      <vt:lpstr>Memorare   Remember, O most gracious Virgin Mary, that never was it known that any one who fled to thy protection, implored thy help or sought thy intercession, was left unaided. Inspired with this confidence, I fly unto thee, O Virgin of virgins my Mother; to thee do I come, before thee I stand, sinful and sorrowful; O Mother of thy Word Incarnate, despise not my petitions, but in thy clemency hear and answer me. Amen.      </vt:lpstr>
      <vt:lpstr>The Angelus V. The Angel of the Lord declared unto Mary, R. And she conceived of the Holy Spirit.  Hail Mary, etc...  V. Behold the handmaid of the Lord. R. Be it done unto me according to Your Word.  Hail Mary, etc...  V. And the Word was made flesh, R. And dwelt among us.  Hail Mary, etc...  V. Pray for us, O holy Mother of God. R. That we may be made worthy of the promises of Christ.  Let us pray:  Pour forth, we beseech You, O Lord, Your Grace into our hearts; that as we have known the incarnation of Christ, your Son by the message of an angel, so by His passion and cross we may be brought to the glory of His Resurrection. Through the same Christ, our Lord.  Amen.</vt:lpstr>
      <vt:lpstr>Can you answer the following questions in your book, or talk about them with someone at home? </vt:lpstr>
      <vt:lpstr>Through those prayers, including the ‘Hail Holy Queen’ prayer said at the beginning of the lesson, we are saying that we recognise that Mary has always been faithful. We understand that she has been loyal to the Lord and that she is most gracious.  We are asking for help to be more like her. We understand our sinful ways and ask for her help in lifting our prayers up to God.  We are asking that just as she was worthy of the promises of Christ, that we too may become worthy. We must remember that Catholic Christians do not pray to Mary but pray through her, asking her to lift their prayers up to God.</vt:lpstr>
      <vt:lpstr>Take a look at the images of Our Lady.  Which image do you like the best? What do these images tell us about Mary?</vt:lpstr>
      <vt:lpstr>Your work for this lesson is to draw your own image of Mary and use the title that you created from your lesson two weeks ago, to label your picture.   Write a reflection for your image; does it have a special meaning?</vt:lpstr>
      <vt:lpstr>Well done! You have worked hard this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27th April LO: To know the story of Thomas and the Resurrection.</dc:title>
  <dc:creator>Teacher</dc:creator>
  <cp:lastModifiedBy>Teacher</cp:lastModifiedBy>
  <cp:revision>120</cp:revision>
  <dcterms:created xsi:type="dcterms:W3CDTF">2020-04-20T14:26:08Z</dcterms:created>
  <dcterms:modified xsi:type="dcterms:W3CDTF">2020-06-22T18:04:01Z</dcterms:modified>
</cp:coreProperties>
</file>