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8" r:id="rId16"/>
    <p:sldId id="273" r:id="rId17"/>
    <p:sldId id="274" r:id="rId18"/>
    <p:sldId id="279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70" d="100"/>
          <a:sy n="70" d="100"/>
        </p:scale>
        <p:origin x="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7241-5BDB-4977-B968-67EEFAB1A1E1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066D-A7ED-45EA-9236-E1233B945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6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7241-5BDB-4977-B968-67EEFAB1A1E1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066D-A7ED-45EA-9236-E1233B945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6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7241-5BDB-4977-B968-67EEFAB1A1E1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066D-A7ED-45EA-9236-E1233B945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88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7241-5BDB-4977-B968-67EEFAB1A1E1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066D-A7ED-45EA-9236-E1233B945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34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7241-5BDB-4977-B968-67EEFAB1A1E1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066D-A7ED-45EA-9236-E1233B945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00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7241-5BDB-4977-B968-67EEFAB1A1E1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066D-A7ED-45EA-9236-E1233B945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53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7241-5BDB-4977-B968-67EEFAB1A1E1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066D-A7ED-45EA-9236-E1233B945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30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7241-5BDB-4977-B968-67EEFAB1A1E1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066D-A7ED-45EA-9236-E1233B945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635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7241-5BDB-4977-B968-67EEFAB1A1E1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066D-A7ED-45EA-9236-E1233B945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987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7241-5BDB-4977-B968-67EEFAB1A1E1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066D-A7ED-45EA-9236-E1233B945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01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7241-5BDB-4977-B968-67EEFAB1A1E1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066D-A7ED-45EA-9236-E1233B945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51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67241-5BDB-4977-B968-67EEFAB1A1E1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A066D-A7ED-45EA-9236-E1233B945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65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dtbox.com/wp-content/uploads/2016/05/bookhearts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4116" y="421942"/>
            <a:ext cx="1069953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/>
              <a:t>Aims for the </a:t>
            </a:r>
            <a:r>
              <a:rPr lang="en-GB" sz="3600" b="1" dirty="0" smtClean="0"/>
              <a:t>Session</a:t>
            </a:r>
          </a:p>
          <a:p>
            <a:pPr algn="ctr"/>
            <a:endParaRPr lang="en-GB" sz="3600" b="1" dirty="0" smtClean="0"/>
          </a:p>
          <a:p>
            <a:pPr algn="ctr"/>
            <a:endParaRPr lang="en-GB" sz="3600" b="1" dirty="0" smtClean="0"/>
          </a:p>
          <a:p>
            <a:endParaRPr lang="en-GB" sz="3600" dirty="0" smtClean="0"/>
          </a:p>
          <a:p>
            <a:r>
              <a:rPr lang="en-GB" sz="3600" dirty="0" smtClean="0"/>
              <a:t>•To give parents and carers practical ideas of how to support your child’s reading.</a:t>
            </a:r>
          </a:p>
          <a:p>
            <a:r>
              <a:rPr lang="en-GB" sz="3600" dirty="0" smtClean="0"/>
              <a:t>•To share helpful resources. </a:t>
            </a:r>
          </a:p>
          <a:p>
            <a:r>
              <a:rPr lang="en-GB" sz="3600" dirty="0" smtClean="0"/>
              <a:t>•To stress the importance of working together to ensure all children can read at the highest level.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7171" y="1091820"/>
            <a:ext cx="1213419" cy="153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58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5563" y="296183"/>
            <a:ext cx="3680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Reading </a:t>
            </a:r>
            <a:r>
              <a:rPr lang="en-GB" sz="3600" b="1" dirty="0" smtClean="0"/>
              <a:t>strategies</a:t>
            </a:r>
            <a:endParaRPr lang="en-GB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462454" y="4874963"/>
            <a:ext cx="115035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/>
              <a:t>Always use your own parental judgement.  If your child is tired or feeling unconfident, shift the balance of reading more towards you...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527" y="1109614"/>
            <a:ext cx="6540519" cy="391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77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110" y="539446"/>
            <a:ext cx="103684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/>
              <a:t>Effective decoding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If your child loses their place when reading, use a ruler to help them with their tracking along the page.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If your child fails to recognise repeated words, try word hunting.  Show them the word in isolation, talk about it, then have a word hunt.  They scan through the book to find the word as many times as possible.  </a:t>
            </a:r>
          </a:p>
        </p:txBody>
      </p:sp>
    </p:spTree>
    <p:extLst>
      <p:ext uri="{BB962C8B-B14F-4D97-AF65-F5344CB8AC3E}">
        <p14:creationId xmlns:p14="http://schemas.microsoft.com/office/powerpoint/2010/main" val="1057063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0827" y="376196"/>
            <a:ext cx="1055764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/>
              <a:t>Reading for Meaning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If your child reads without expression, try ‘echo reading.’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If you are asking questions about what is </a:t>
            </a:r>
            <a:r>
              <a:rPr lang="en-GB" sz="3600" dirty="0" smtClean="0"/>
              <a:t>written in </a:t>
            </a:r>
            <a:r>
              <a:rPr lang="en-GB" sz="3600" dirty="0" smtClean="0"/>
              <a:t>the book, ask them</a:t>
            </a:r>
            <a:r>
              <a:rPr lang="en-GB" sz="3600" dirty="0" smtClean="0"/>
              <a:t>,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600" dirty="0" smtClean="0"/>
              <a:t> </a:t>
            </a:r>
            <a:r>
              <a:rPr lang="en-GB" sz="3600" dirty="0" smtClean="0"/>
              <a:t>‘Can you find the page that says that?’ or </a:t>
            </a:r>
            <a:endParaRPr lang="en-GB" sz="3600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600" dirty="0" smtClean="0"/>
              <a:t>‘</a:t>
            </a:r>
            <a:r>
              <a:rPr lang="en-GB" sz="3600" dirty="0" smtClean="0"/>
              <a:t>Which word in the story tells you that</a:t>
            </a:r>
            <a:r>
              <a:rPr lang="en-GB" sz="3600" dirty="0" smtClean="0"/>
              <a:t>?’</a:t>
            </a:r>
          </a:p>
          <a:p>
            <a:endParaRPr lang="en-GB" sz="3600" dirty="0" smtClean="0"/>
          </a:p>
          <a:p>
            <a:r>
              <a:rPr lang="en-GB" sz="3600" dirty="0" smtClean="0"/>
              <a:t>Retrieval – ‘Find it questions</a:t>
            </a:r>
          </a:p>
          <a:p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2550136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1090" y="707271"/>
            <a:ext cx="98639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/>
              <a:t>Reading for Meaning</a:t>
            </a:r>
          </a:p>
          <a:p>
            <a:r>
              <a:rPr lang="en-GB" sz="3600" dirty="0" smtClean="0"/>
              <a:t>If you are asking questions which your child must infer from the text (the answer is not stated) can you ask them,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600" dirty="0" smtClean="0"/>
              <a:t>Why do you think that?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600" dirty="0" smtClean="0"/>
              <a:t>Can you find the word or phrase that makes you think that?</a:t>
            </a:r>
          </a:p>
          <a:p>
            <a:r>
              <a:rPr lang="en-GB" sz="3600" dirty="0" smtClean="0"/>
              <a:t>Inference – ‘Prove it questions’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13306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0012" y="707271"/>
            <a:ext cx="107941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/>
              <a:t>Reading for Meaning</a:t>
            </a:r>
          </a:p>
          <a:p>
            <a:r>
              <a:rPr lang="en-GB" sz="3600" dirty="0" smtClean="0"/>
              <a:t>There is always the opportunity to ask your child: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600" dirty="0" smtClean="0"/>
              <a:t> How is the character feeling at this point in the story?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600" dirty="0" smtClean="0"/>
              <a:t>Why is he/she feeling that way?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600" dirty="0" smtClean="0"/>
              <a:t>How do you know?</a:t>
            </a:r>
          </a:p>
          <a:p>
            <a:endParaRPr lang="en-GB" sz="3600" dirty="0" smtClean="0"/>
          </a:p>
          <a:p>
            <a:r>
              <a:rPr lang="en-GB" sz="3600" dirty="0" smtClean="0"/>
              <a:t>Sometimes </a:t>
            </a:r>
            <a:r>
              <a:rPr lang="en-GB" sz="3600" dirty="0" smtClean="0"/>
              <a:t>children</a:t>
            </a:r>
            <a:r>
              <a:rPr lang="en-GB" sz="3600" dirty="0" smtClean="0"/>
              <a:t> </a:t>
            </a:r>
            <a:r>
              <a:rPr lang="en-GB" sz="3600" dirty="0" smtClean="0"/>
              <a:t>need help developing their feeling words vocabulary. 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988" y="4817660"/>
            <a:ext cx="3382430" cy="16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77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182" y="-594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21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826" y="708927"/>
            <a:ext cx="8458529" cy="563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63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7765" y="666755"/>
            <a:ext cx="1074682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/>
              <a:t>After reading</a:t>
            </a:r>
          </a:p>
          <a:p>
            <a:r>
              <a:rPr lang="en-GB" sz="3600" dirty="0" smtClean="0"/>
              <a:t>•Discuss with your child what they liked/disliked about the story </a:t>
            </a:r>
          </a:p>
          <a:p>
            <a:r>
              <a:rPr lang="en-GB" sz="3600" dirty="0" smtClean="0"/>
              <a:t>•Can your child think of another title for the book and why?</a:t>
            </a:r>
          </a:p>
          <a:p>
            <a:r>
              <a:rPr lang="en-GB" sz="3600" dirty="0" smtClean="0"/>
              <a:t> •Did the story have a sad or happy ending?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Can your child think of a different ending for the story?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•Can your child think of another character which he/she might want to add to the story and why??’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97025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1" y="832513"/>
            <a:ext cx="10003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Think of something new you have learnt today about the importance of reading.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Consider one thing that you will try and do with your child this week to support their reading.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All the activities and this </a:t>
            </a:r>
            <a:r>
              <a:rPr lang="en-GB" sz="2800" dirty="0" err="1" smtClean="0"/>
              <a:t>powerpoint</a:t>
            </a:r>
            <a:r>
              <a:rPr lang="en-GB" sz="2800" dirty="0" smtClean="0"/>
              <a:t> will be on the school website.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6997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086" y="366161"/>
            <a:ext cx="9695238" cy="5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65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158" y="495540"/>
            <a:ext cx="119450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/>
              <a:t>Aims for your </a:t>
            </a:r>
            <a:r>
              <a:rPr lang="en-GB" sz="3600" b="1" dirty="0" smtClean="0"/>
              <a:t>child</a:t>
            </a:r>
          </a:p>
          <a:p>
            <a:pPr algn="ctr"/>
            <a:endParaRPr lang="en-GB" sz="3600" b="1" dirty="0" smtClean="0"/>
          </a:p>
          <a:p>
            <a:pPr algn="ctr"/>
            <a:endParaRPr lang="en-GB" sz="3600" b="1" dirty="0" smtClean="0"/>
          </a:p>
          <a:p>
            <a:endParaRPr lang="en-GB" sz="3600" dirty="0" smtClean="0"/>
          </a:p>
          <a:p>
            <a:r>
              <a:rPr lang="en-GB" sz="3600" dirty="0" smtClean="0"/>
              <a:t>•</a:t>
            </a:r>
            <a:r>
              <a:rPr lang="en-GB" sz="3600" dirty="0" smtClean="0"/>
              <a:t>To encourage a love of reading,</a:t>
            </a:r>
          </a:p>
          <a:p>
            <a:r>
              <a:rPr lang="en-GB" sz="3600" dirty="0" smtClean="0"/>
              <a:t>•To develop fluency and independence,</a:t>
            </a:r>
          </a:p>
          <a:p>
            <a:r>
              <a:rPr lang="en-GB" sz="3600" dirty="0" smtClean="0"/>
              <a:t>•To develop comprehension and understanding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To be able to read fluently in order to ‘read to learn.’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057" y="1094499"/>
            <a:ext cx="1213209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64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83" y="138023"/>
            <a:ext cx="6431420" cy="4706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303" y="2982986"/>
            <a:ext cx="5118185" cy="34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16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454" y="397555"/>
            <a:ext cx="1142474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we teach reading at Sacred Heart Catholic School</a:t>
            </a: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• Phonics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• Guided Understanding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• Home reading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266" y="1044386"/>
            <a:ext cx="1705882" cy="2396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342" y="2042792"/>
            <a:ext cx="1887520" cy="2341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956" y="4551253"/>
            <a:ext cx="3017618" cy="211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77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9295" y="1225689"/>
            <a:ext cx="111882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/>
              <a:t>We ALL want the children experience success: </a:t>
            </a:r>
          </a:p>
          <a:p>
            <a:endParaRPr lang="en-GB" sz="3600" dirty="0" smtClean="0"/>
          </a:p>
          <a:p>
            <a:r>
              <a:rPr lang="en-GB" sz="3600" dirty="0" smtClean="0"/>
              <a:t>• We aim to provide books that are directly linked to phonics phases – ‘banded books’ </a:t>
            </a:r>
          </a:p>
          <a:p>
            <a:r>
              <a:rPr lang="en-GB" sz="3600" dirty="0" smtClean="0"/>
              <a:t>• We aim to use a variety of schemes and text-types  </a:t>
            </a:r>
          </a:p>
          <a:p>
            <a:r>
              <a:rPr lang="en-GB" sz="3600" dirty="0" smtClean="0"/>
              <a:t>• Prepare them for unfamiliar phonemes/words/</a:t>
            </a:r>
          </a:p>
          <a:p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809295" y="359244"/>
            <a:ext cx="10179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/>
              <a:t>The books your child brings home…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154415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283" y="621664"/>
            <a:ext cx="1060493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/>
              <a:t>Reading at home with your child…</a:t>
            </a:r>
          </a:p>
          <a:p>
            <a:pPr algn="ctr"/>
            <a:endParaRPr lang="en-GB" sz="2800" b="1" dirty="0" smtClean="0"/>
          </a:p>
          <a:p>
            <a:r>
              <a:rPr lang="en-GB" sz="2800" dirty="0" smtClean="0"/>
              <a:t>• Try to build this into your daily </a:t>
            </a:r>
            <a:r>
              <a:rPr lang="en-GB" sz="2800" dirty="0" smtClean="0"/>
              <a:t>routine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Let your </a:t>
            </a:r>
            <a:r>
              <a:rPr lang="en-GB" sz="2800" dirty="0" smtClean="0"/>
              <a:t>children </a:t>
            </a:r>
            <a:r>
              <a:rPr lang="en-GB" sz="2800" dirty="0"/>
              <a:t>see you </a:t>
            </a:r>
            <a:r>
              <a:rPr lang="en-GB" sz="2800" dirty="0" smtClean="0"/>
              <a:t>read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Boys need to see that reading is something men do</a:t>
            </a:r>
          </a:p>
          <a:p>
            <a:r>
              <a:rPr lang="en-GB" sz="2800" dirty="0" smtClean="0"/>
              <a:t>• </a:t>
            </a:r>
            <a:r>
              <a:rPr lang="en-GB" sz="2800" dirty="0" smtClean="0"/>
              <a:t>Have a set space you can read in</a:t>
            </a:r>
          </a:p>
          <a:p>
            <a:r>
              <a:rPr lang="en-GB" sz="2800" dirty="0" smtClean="0"/>
              <a:t>• Remember, both reading the school book and reading to your child are important</a:t>
            </a:r>
            <a:r>
              <a:rPr lang="en-GB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Make your own books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/>
              <a:t>Make it fun!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Talk about books.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/>
              <a:t>Sit </a:t>
            </a:r>
            <a:r>
              <a:rPr lang="en-GB" sz="2800" dirty="0"/>
              <a:t>and listen - don’t do chores around the reader!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Respect </a:t>
            </a:r>
            <a:r>
              <a:rPr lang="en-GB" sz="2800" dirty="0"/>
              <a:t>choices.</a:t>
            </a:r>
          </a:p>
          <a:p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415" y="4749421"/>
            <a:ext cx="3367584" cy="1894266"/>
          </a:xfrm>
          <a:prstGeom prst="rect">
            <a:avLst/>
          </a:prstGeom>
        </p:spPr>
      </p:pic>
      <p:pic>
        <p:nvPicPr>
          <p:cNvPr id="4" name="Picture 3" descr="bookheart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673" y="3954083"/>
            <a:ext cx="227647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839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8580" y="332289"/>
            <a:ext cx="112828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dirty="0" smtClean="0"/>
              <a:t>Before Reading</a:t>
            </a:r>
          </a:p>
          <a:p>
            <a:r>
              <a:rPr lang="en-GB" sz="4800" dirty="0" smtClean="0"/>
              <a:t>If it is the first time your child has read the book, look at the cover and title with them to predict what they think the book might be about.  (Do a picture walk.)</a:t>
            </a:r>
            <a:endParaRPr lang="en-GB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83" y="4353039"/>
            <a:ext cx="9535630" cy="234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94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109" y="144680"/>
            <a:ext cx="5673616" cy="652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70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6234" y="332289"/>
            <a:ext cx="1027386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/>
              <a:t>During reading</a:t>
            </a:r>
          </a:p>
          <a:p>
            <a:r>
              <a:rPr lang="en-GB" sz="3600" dirty="0" smtClean="0"/>
              <a:t>•Ask your child many questions about the characters in the book as you read the story</a:t>
            </a:r>
          </a:p>
          <a:p>
            <a:r>
              <a:rPr lang="en-GB" sz="3600" dirty="0" smtClean="0"/>
              <a:t>•Have your child use his/her finger to follow the direction of the text (top to bottom, left to right) •Have your child look at the sentences and see if he/she can find any of the sounds.</a:t>
            </a:r>
          </a:p>
          <a:p>
            <a:r>
              <a:rPr lang="en-GB" sz="3600" dirty="0" smtClean="0"/>
              <a:t>•Discuss the meaning of any unfamiliar words or words they do not understand. 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0741" y="4733650"/>
            <a:ext cx="2154698" cy="2124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177" y="4733650"/>
            <a:ext cx="2127403" cy="209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11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725</Words>
  <Application>Microsoft Office PowerPoint</Application>
  <PresentationFormat>Widescreen</PresentationFormat>
  <Paragraphs>85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Scandrett</dc:creator>
  <cp:lastModifiedBy>Mrs D Cooper (sacredheart)</cp:lastModifiedBy>
  <cp:revision>18</cp:revision>
  <dcterms:created xsi:type="dcterms:W3CDTF">2020-02-04T14:01:52Z</dcterms:created>
  <dcterms:modified xsi:type="dcterms:W3CDTF">2020-02-06T20:03:41Z</dcterms:modified>
</cp:coreProperties>
</file>